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6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5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2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5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9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3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4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6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cscreditcoop/" TargetMode="External"/><Relationship Id="rId2" Type="http://schemas.openxmlformats.org/officeDocument/2006/relationships/hyperlink" Target="http://www.bcscreditcoo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bcscreditcoop.com/overseas-filipino/ksp-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2176" y="976656"/>
            <a:ext cx="9042212" cy="2616199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Kababayan</a:t>
            </a:r>
            <a:r>
              <a:rPr lang="en-US" dirty="0" smtClean="0">
                <a:latin typeface="Arial Rounded MT Bold" panose="020F0704030504030204" pitchFamily="34" charset="0"/>
              </a:rPr>
              <a:t> Savings 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Program &amp; Investment 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(KSP-</a:t>
            </a:r>
            <a:r>
              <a:rPr lang="en-US" dirty="0" err="1" smtClean="0">
                <a:latin typeface="Arial Rounded MT Bold" panose="020F0704030504030204" pitchFamily="34" charset="0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4660" y="4789644"/>
            <a:ext cx="6987645" cy="138853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rush Script MT" panose="03060802040406070304" pitchFamily="66" charset="0"/>
              </a:rPr>
              <a:t>A savings and wealth building program designed especially for Overseas Filipino’s and their families through a savings contract for a specific </a:t>
            </a:r>
            <a:r>
              <a:rPr lang="en-US" sz="3200" dirty="0" smtClean="0">
                <a:latin typeface="Brush Script MT" panose="03060802040406070304" pitchFamily="66" charset="0"/>
              </a:rPr>
              <a:t>purpose.</a:t>
            </a:r>
            <a:endParaRPr lang="en-US" sz="3200" dirty="0">
              <a:latin typeface="Brush Script MT" panose="03060802040406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108"/>
            <a:ext cx="3370729" cy="33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59" y="403412"/>
            <a:ext cx="92381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u="sng" dirty="0">
                <a:solidFill>
                  <a:prstClr val="black"/>
                </a:solidFill>
              </a:rPr>
              <a:t>MINIMUM OPEN ACCOUNT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•	₱1, 000.00 for both Overseas Filipino and OF Families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sz="2400" b="1" u="sng" dirty="0">
                <a:solidFill>
                  <a:prstClr val="black"/>
                </a:solidFill>
              </a:rPr>
              <a:t> </a:t>
            </a:r>
          </a:p>
          <a:p>
            <a:pPr defTabSz="457200"/>
            <a:r>
              <a:rPr lang="en-US" sz="2800" b="1" u="sng" dirty="0">
                <a:solidFill>
                  <a:prstClr val="black"/>
                </a:solidFill>
              </a:rPr>
              <a:t>MAINTAINING ACCOUNT BALANCE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	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•	₱1, 000.00 for both Overseas Filipino and OF Families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sz="2800" b="1" u="sng" dirty="0">
                <a:solidFill>
                  <a:prstClr val="black"/>
                </a:solidFill>
              </a:rPr>
              <a:t>MAXIMUM IN ACCOUNT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•	No </a:t>
            </a:r>
            <a:r>
              <a:rPr lang="en-US" sz="2400" dirty="0" smtClean="0">
                <a:solidFill>
                  <a:prstClr val="black"/>
                </a:solidFill>
              </a:rPr>
              <a:t>limit. A member may save with different purposes.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612" y="672353"/>
            <a:ext cx="94129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u="sng" dirty="0">
                <a:solidFill>
                  <a:prstClr val="black"/>
                </a:solidFill>
              </a:rPr>
              <a:t>DEPOSIT FREQUENCY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•	Client/ Member may reach the amount of </a:t>
            </a:r>
            <a:r>
              <a:rPr lang="en-US" sz="2400" dirty="0" smtClean="0">
                <a:solidFill>
                  <a:prstClr val="black"/>
                </a:solidFill>
              </a:rPr>
              <a:t>at least </a:t>
            </a:r>
            <a:r>
              <a:rPr lang="en-US" sz="2400" dirty="0">
                <a:solidFill>
                  <a:prstClr val="black"/>
                </a:solidFill>
              </a:rPr>
              <a:t>P50, 000.00 in a lump sum or annuity basis.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•	Deposit frequency is predetermined by the depositor, may be monthly or quarterly and must be stipulated on the savings contract. Depositor may also save in a lump sum or annuity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800" b="1" u="sng" dirty="0">
                <a:solidFill>
                  <a:prstClr val="black"/>
                </a:solidFill>
              </a:rPr>
              <a:t>WITHDRAWALS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•	No withdrawal transaction before maturity of deposit unless otherwise, pre-terminated and/or dismembered from the coop.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94" y="5363947"/>
            <a:ext cx="1420906" cy="14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6927" y="529390"/>
            <a:ext cx="82777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u="sng" dirty="0">
                <a:solidFill>
                  <a:prstClr val="black"/>
                </a:solidFill>
              </a:rPr>
              <a:t>INTEREST </a:t>
            </a:r>
            <a:r>
              <a:rPr lang="en-US" sz="3200" b="1" u="sng" dirty="0" smtClean="0">
                <a:solidFill>
                  <a:prstClr val="black"/>
                </a:solidFill>
              </a:rPr>
              <a:t>RATES</a:t>
            </a:r>
            <a:endParaRPr lang="en-US" sz="3200" b="1" u="sng" dirty="0">
              <a:solidFill>
                <a:prstClr val="black"/>
              </a:solidFill>
            </a:endParaRPr>
          </a:p>
          <a:p>
            <a:pPr defTabSz="457200"/>
            <a:endParaRPr lang="en-US" sz="3200" b="1" u="sng" dirty="0">
              <a:solidFill>
                <a:prstClr val="black"/>
              </a:solidFill>
            </a:endParaRPr>
          </a:p>
          <a:p>
            <a:pPr marL="514350" indent="-514350" defTabSz="457200">
              <a:buFontTx/>
              <a:buAutoNum type="alphaUcPeriod"/>
            </a:pPr>
            <a:r>
              <a:rPr lang="en-US" sz="3200" b="1" u="sng" dirty="0">
                <a:solidFill>
                  <a:prstClr val="black"/>
                </a:solidFill>
              </a:rPr>
              <a:t>Staggered Deposit</a:t>
            </a:r>
          </a:p>
          <a:p>
            <a:pPr marL="514350" indent="-514350" defTabSz="457200">
              <a:buFontTx/>
              <a:buAutoNum type="alphaUcPeriod"/>
            </a:pPr>
            <a:endParaRPr lang="en-US" sz="3200" b="1" u="sng" dirty="0">
              <a:solidFill>
                <a:prstClr val="black"/>
              </a:solidFill>
            </a:endParaRPr>
          </a:p>
          <a:p>
            <a:pPr marL="514350" indent="-514350" defTabSz="457200">
              <a:buFontTx/>
              <a:buAutoNum type="alphaUcPeriod"/>
            </a:pPr>
            <a:endParaRPr lang="en-US" sz="28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89200" y="2107980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p50, 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2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6927" y="3354475"/>
            <a:ext cx="82777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Tx/>
              <a:buAutoNum type="alphaUcPeriod" startAt="2"/>
            </a:pPr>
            <a:r>
              <a:rPr lang="en-US" sz="3200" b="1" dirty="0">
                <a:solidFill>
                  <a:prstClr val="black"/>
                </a:solidFill>
              </a:rPr>
              <a:t>Lump sum Deposit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en-US" sz="2800" dirty="0">
                <a:solidFill>
                  <a:prstClr val="black"/>
                </a:solidFill>
              </a:rPr>
              <a:t>   	- 3.5%</a:t>
            </a:r>
          </a:p>
          <a:p>
            <a:pPr marL="514350" indent="-514350" defTabSz="457200">
              <a:buFontTx/>
              <a:buAutoNum type="alphaUcPeriod"/>
            </a:pPr>
            <a:endParaRPr lang="en-US" sz="3200" b="1" u="sng" dirty="0">
              <a:solidFill>
                <a:prstClr val="black"/>
              </a:solidFill>
            </a:endParaRPr>
          </a:p>
          <a:p>
            <a:pPr marL="514350" indent="-514350" defTabSz="457200">
              <a:buFontTx/>
              <a:buAutoNum type="alphaUcPeriod"/>
            </a:pPr>
            <a:endParaRPr lang="en-US" sz="2800" b="1" u="sng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4" y="456247"/>
            <a:ext cx="9855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3200" b="1" u="sng" dirty="0">
                <a:solidFill>
                  <a:prstClr val="black"/>
                </a:solidFill>
              </a:rPr>
              <a:t>INCENTIVES</a:t>
            </a: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Applicable to members who’s savings deposit have reached </a:t>
            </a:r>
            <a:r>
              <a:rPr lang="en-US" sz="2400" dirty="0" err="1">
                <a:solidFill>
                  <a:prstClr val="black"/>
                </a:solidFill>
              </a:rPr>
              <a:t>atleast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₱</a:t>
            </a:r>
            <a:r>
              <a:rPr lang="en-US" sz="2400" dirty="0">
                <a:solidFill>
                  <a:prstClr val="black"/>
                </a:solidFill>
              </a:rPr>
              <a:t>50, 000.00 and have complied with the terms and conditions in the savings contract.</a:t>
            </a: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------------------------------------------------------------------------------------</a:t>
            </a:r>
            <a:endParaRPr lang="en-US" sz="2400" b="1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A. Mutual Death Aid Service (MUDAS)</a:t>
            </a: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Members (OF &amp; OF Family) regardless of status of membership are entitled of MUDAS benefit when he/she has reached the minimum share capital of </a:t>
            </a:r>
            <a:r>
              <a:rPr lang="en-US" sz="2400" dirty="0" smtClean="0">
                <a:solidFill>
                  <a:prstClr val="black"/>
                </a:solidFill>
              </a:rPr>
              <a:t>    2</a:t>
            </a:r>
            <a:r>
              <a:rPr lang="en-US" sz="2400" dirty="0">
                <a:solidFill>
                  <a:prstClr val="black"/>
                </a:solidFill>
              </a:rPr>
              <a:t>, 000 (same criteria is applied). 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B. </a:t>
            </a:r>
            <a:r>
              <a:rPr lang="en-US" sz="2400" b="1" dirty="0" err="1">
                <a:solidFill>
                  <a:prstClr val="black"/>
                </a:solidFill>
              </a:rPr>
              <a:t>Availment</a:t>
            </a:r>
            <a:r>
              <a:rPr lang="en-US" sz="2400" b="1" dirty="0">
                <a:solidFill>
                  <a:prstClr val="black"/>
                </a:solidFill>
              </a:rPr>
              <a:t> of Back to Back Loan </a:t>
            </a: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	- Policy on B2B loan against share capital applies. </a:t>
            </a: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	- Discounted service charge on B2B loan against locked-in deposit. </a:t>
            </a: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	- Standard credit policies and procedures apply.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657" y="282076"/>
            <a:ext cx="9855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3200" b="1" u="sng" dirty="0">
                <a:solidFill>
                  <a:prstClr val="black"/>
                </a:solidFill>
              </a:rPr>
              <a:t>INCENTIVES</a:t>
            </a: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Applicable to members who’s savings deposit have reached </a:t>
            </a:r>
            <a:r>
              <a:rPr lang="en-US" sz="2400" dirty="0" err="1">
                <a:solidFill>
                  <a:prstClr val="black"/>
                </a:solidFill>
              </a:rPr>
              <a:t>atleast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₱</a:t>
            </a:r>
            <a:r>
              <a:rPr lang="en-US" sz="2400" dirty="0">
                <a:solidFill>
                  <a:prstClr val="black"/>
                </a:solidFill>
              </a:rPr>
              <a:t>50, 000.00 and have complied with the terms and conditions in the savings contract.</a:t>
            </a:r>
          </a:p>
          <a:p>
            <a:pPr algn="just" defTabSz="457200"/>
            <a:r>
              <a:rPr lang="en-US" sz="1600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</a:t>
            </a:r>
            <a:endParaRPr lang="en-US" sz="16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C. </a:t>
            </a:r>
            <a:r>
              <a:rPr lang="en-US" sz="2400" b="1" dirty="0" err="1">
                <a:solidFill>
                  <a:prstClr val="black"/>
                </a:solidFill>
              </a:rPr>
              <a:t>Availment</a:t>
            </a:r>
            <a:r>
              <a:rPr lang="en-US" sz="2400" b="1" dirty="0">
                <a:solidFill>
                  <a:prstClr val="black"/>
                </a:solidFill>
              </a:rPr>
              <a:t> of Instant Loan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          </a:t>
            </a:r>
            <a:r>
              <a:rPr lang="en-US" sz="2400" dirty="0">
                <a:solidFill>
                  <a:prstClr val="black"/>
                </a:solidFill>
              </a:rPr>
              <a:t> - Discounted service charge upon </a:t>
            </a:r>
            <a:r>
              <a:rPr lang="en-US" sz="2400" dirty="0" err="1">
                <a:solidFill>
                  <a:prstClr val="black"/>
                </a:solidFill>
              </a:rPr>
              <a:t>availment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           - Policy on instant loan applies.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           - Standard credit policies and procedures apply.</a:t>
            </a: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 </a:t>
            </a:r>
            <a:endParaRPr lang="en-US" sz="800" b="1" dirty="0">
              <a:solidFill>
                <a:prstClr val="black"/>
              </a:solidFill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D. Referral Rewards Program (RRP)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                     </a:t>
            </a:r>
            <a:r>
              <a:rPr lang="en-US" sz="2400" dirty="0">
                <a:solidFill>
                  <a:prstClr val="black"/>
                </a:solidFill>
              </a:rPr>
              <a:t>- Policy on RRP applies.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 </a:t>
            </a:r>
            <a:endParaRPr lang="en-US" sz="1050" dirty="0">
              <a:solidFill>
                <a:prstClr val="black"/>
              </a:solidFill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E. Access to existing health care program (For family members and OFs while in the Philippines)</a:t>
            </a:r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		</a:t>
            </a:r>
            <a:r>
              <a:rPr lang="en-US" sz="2400" dirty="0">
                <a:solidFill>
                  <a:prstClr val="black"/>
                </a:solidFill>
              </a:rPr>
              <a:t>- 5% discount on premium (HIB)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58" y="5525311"/>
            <a:ext cx="1259541" cy="12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136" y="268941"/>
            <a:ext cx="10018713" cy="1752599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OFFICIAL KSP-I BANK ACCOUNT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12895"/>
            <a:ext cx="10018713" cy="34783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ACCOUNT NAME: </a:t>
            </a:r>
            <a:r>
              <a:rPr lang="en-US" sz="3600" dirty="0" smtClean="0"/>
              <a:t>BCS CREDIT COOPERATIVE</a:t>
            </a:r>
          </a:p>
          <a:p>
            <a:r>
              <a:rPr lang="en-US" sz="3600" b="1" dirty="0" smtClean="0"/>
              <a:t>ACCOUNT NUMBER: </a:t>
            </a:r>
            <a:r>
              <a:rPr lang="en-US" sz="6000" dirty="0" smtClean="0"/>
              <a:t>0722 -1040 – 80</a:t>
            </a:r>
          </a:p>
          <a:p>
            <a:r>
              <a:rPr lang="en-US" sz="3600" b="1" dirty="0" smtClean="0"/>
              <a:t>BANK: </a:t>
            </a:r>
            <a:r>
              <a:rPr lang="en-US" dirty="0" smtClean="0"/>
              <a:t>LANBANK OF THE PHILIPPINES </a:t>
            </a:r>
            <a:endParaRPr lang="en-US" sz="3600" dirty="0" smtClean="0"/>
          </a:p>
          <a:p>
            <a:r>
              <a:rPr lang="en-US" sz="3600" b="1" dirty="0" smtClean="0"/>
              <a:t>BRANCH: </a:t>
            </a:r>
            <a:r>
              <a:rPr lang="en-US" sz="3600" dirty="0" smtClean="0"/>
              <a:t>BANSALAN BRANCH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81375"/>
            <a:ext cx="10018713" cy="3124201"/>
          </a:xfrm>
        </p:spPr>
        <p:txBody>
          <a:bodyPr/>
          <a:lstStyle/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www.bcscreditcoop.com</a:t>
            </a:r>
            <a:endParaRPr lang="en-US" dirty="0" smtClean="0"/>
          </a:p>
          <a:p>
            <a:r>
              <a:rPr lang="en-US" dirty="0"/>
              <a:t>FACEBOOK: </a:t>
            </a:r>
            <a:r>
              <a:rPr lang="en-US" dirty="0">
                <a:hlinkClick r:id="rId3"/>
              </a:rPr>
              <a:t>https://www.facebook.com/bcscreditcoop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KSP-I Link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www.bcscreditcoop.com/overseas-filipino/ksp-i</a:t>
            </a:r>
            <a:endParaRPr lang="en-US" dirty="0" smtClean="0"/>
          </a:p>
          <a:p>
            <a:r>
              <a:rPr lang="en-US" dirty="0" smtClean="0"/>
              <a:t>TELEFAX: (082) 553 - 9223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When is the BEST time to SAVE?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one finds the purpose in doing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90" y="1829424"/>
            <a:ext cx="3349327" cy="18550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71" y="4588457"/>
            <a:ext cx="4979729" cy="14282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10" y="1671319"/>
            <a:ext cx="2096337" cy="2309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0540" y="416859"/>
            <a:ext cx="391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black"/>
                </a:solidFill>
                <a:latin typeface="Brush Script MT" panose="03060802040406070304" pitchFamily="66" charset="0"/>
              </a:rPr>
              <a:t>In partnership with…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15" y="737447"/>
            <a:ext cx="804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 err="1">
                <a:solidFill>
                  <a:prstClr val="black"/>
                </a:solidFill>
              </a:rPr>
              <a:t>Kababayan</a:t>
            </a:r>
            <a:r>
              <a:rPr lang="en-US" sz="4000" b="1" dirty="0">
                <a:solidFill>
                  <a:prstClr val="black"/>
                </a:solidFill>
              </a:rPr>
              <a:t> Saving </a:t>
            </a:r>
          </a:p>
          <a:p>
            <a:pPr defTabSz="457200"/>
            <a:r>
              <a:rPr lang="en-US" sz="4000" b="1" dirty="0">
                <a:solidFill>
                  <a:prstClr val="black"/>
                </a:solidFill>
              </a:rPr>
              <a:t>     Program and Investment (KSP-</a:t>
            </a:r>
            <a:r>
              <a:rPr lang="en-US" sz="4000" b="1" dirty="0" err="1">
                <a:solidFill>
                  <a:prstClr val="black"/>
                </a:solidFill>
              </a:rPr>
              <a:t>i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2836" y="2455151"/>
            <a:ext cx="9545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3600" dirty="0">
                <a:solidFill>
                  <a:prstClr val="black"/>
                </a:solidFill>
              </a:rPr>
              <a:t>A savings and wealth building program designed especially for Overseas Filipino’s and their families through a savings contract for a specific purpose.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6" y="-206188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sz="6000" b="1" u="sng" dirty="0" smtClean="0"/>
              <a:t>Save PURPOSELY:</a:t>
            </a:r>
            <a:endParaRPr lang="en-US" sz="6000" b="1" u="sng" dirty="0"/>
          </a:p>
        </p:txBody>
      </p:sp>
      <p:sp>
        <p:nvSpPr>
          <p:cNvPr id="4" name="Oval 3"/>
          <p:cNvSpPr/>
          <p:nvPr/>
        </p:nvSpPr>
        <p:spPr>
          <a:xfrm>
            <a:off x="653144" y="1148974"/>
            <a:ext cx="2623566" cy="194929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80459" y="1193478"/>
            <a:ext cx="2216832" cy="19047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83525" y="1150682"/>
            <a:ext cx="2298814" cy="190478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6541" y="5399316"/>
            <a:ext cx="3138487" cy="115324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8969" y="3297785"/>
            <a:ext cx="3434108" cy="197394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402964" y="5514044"/>
            <a:ext cx="3364721" cy="111834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0906" y="5471248"/>
            <a:ext cx="3426180" cy="100148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144" y="3332362"/>
            <a:ext cx="2931884" cy="190478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12048" y="1148973"/>
            <a:ext cx="2252410" cy="1906496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02965" y="3332364"/>
            <a:ext cx="2859992" cy="190478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95070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u="sng" dirty="0">
                <a:solidFill>
                  <a:prstClr val="black"/>
                </a:solidFill>
              </a:rPr>
              <a:t>BENEFITS TO CLIENTS</a:t>
            </a:r>
          </a:p>
          <a:p>
            <a:pPr defTabSz="457200"/>
            <a:endParaRPr lang="en-US" b="1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A. Financial</a:t>
            </a:r>
          </a:p>
          <a:p>
            <a:pPr marL="1200150" lvl="2" indent="-285750" algn="just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Higher Interest rate on savings and tax-free on interest earning.</a:t>
            </a:r>
          </a:p>
          <a:p>
            <a:pPr marL="1200150" lvl="2" indent="-285750" algn="just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Ready access for savings, credit and other product and services offered by the coop.</a:t>
            </a:r>
          </a:p>
          <a:p>
            <a:pPr marL="1200150" lvl="2" indent="-285750" algn="just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Better Financial Management and Literacy.</a:t>
            </a: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B. Behavioral</a:t>
            </a:r>
          </a:p>
          <a:p>
            <a:pPr marL="1257300" lvl="2" indent="-342900" algn="just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Develop a habit of medium and long-term savings for wealth building.</a:t>
            </a:r>
          </a:p>
          <a:p>
            <a:pPr marL="1257300" lvl="2" indent="-342900" algn="just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Educated directions for investment and/or business</a:t>
            </a:r>
          </a:p>
          <a:p>
            <a:pPr marL="1257300" lvl="2" indent="-342900" algn="just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b="1" dirty="0">
                <a:solidFill>
                  <a:prstClr val="black"/>
                </a:solidFill>
              </a:rPr>
              <a:t>C. Socio-economic</a:t>
            </a:r>
          </a:p>
          <a:p>
            <a:pPr marL="1257300" lvl="2" indent="-342900" algn="just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Increase resiliency in facing life’s vulnerabilities</a:t>
            </a:r>
          </a:p>
          <a:p>
            <a:pPr marL="1257300" lvl="2" indent="-342900" algn="just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Preparations for a sound future and financial health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065" y="682321"/>
            <a:ext cx="8452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u="sng" dirty="0">
                <a:solidFill>
                  <a:prstClr val="black"/>
                </a:solidFill>
              </a:rPr>
              <a:t>OPPORTUNITIES TO THE COOPERATIVE</a:t>
            </a:r>
          </a:p>
          <a:p>
            <a:pPr defTabSz="457200"/>
            <a:endParaRPr lang="en-US" sz="2000" b="1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Global Membership Expansion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Increased Outreach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Cater to additional market segment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Increase in internal fund generation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Upscale Coop image in the Community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Improve coops social performance</a:t>
            </a:r>
          </a:p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Salient Features, Terms and Condition of the Product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779" y="333137"/>
            <a:ext cx="89019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3200" b="1" u="sng" dirty="0">
              <a:solidFill>
                <a:prstClr val="black"/>
              </a:solidFill>
            </a:endParaRPr>
          </a:p>
          <a:p>
            <a:pPr defTabSz="457200"/>
            <a:r>
              <a:rPr lang="en-US" sz="3200" b="1" u="sng" dirty="0">
                <a:solidFill>
                  <a:prstClr val="black"/>
                </a:solidFill>
              </a:rPr>
              <a:t>TARGET MARKET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•</a:t>
            </a:r>
            <a:r>
              <a:rPr lang="en-US" sz="2800" dirty="0">
                <a:solidFill>
                  <a:prstClr val="black"/>
                </a:solidFill>
              </a:rPr>
              <a:t>	Overseas Filipinos</a:t>
            </a:r>
          </a:p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•	OF Families (Immediate, Extended and Over-extended)</a:t>
            </a:r>
          </a:p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•	Remittance Recipient</a:t>
            </a:r>
          </a:p>
          <a:p>
            <a:pPr defTabSz="457200">
              <a:lnSpc>
                <a:spcPct val="150000"/>
              </a:lnSpc>
            </a:pPr>
            <a:endParaRPr lang="en-US" sz="1200" b="1" u="sng" dirty="0">
              <a:solidFill>
                <a:prstClr val="black"/>
              </a:solidFill>
            </a:endParaRPr>
          </a:p>
          <a:p>
            <a:pPr defTabSz="457200">
              <a:lnSpc>
                <a:spcPct val="150000"/>
              </a:lnSpc>
            </a:pPr>
            <a:r>
              <a:rPr lang="en-US" sz="3200" b="1" u="sng" dirty="0">
                <a:solidFill>
                  <a:prstClr val="black"/>
                </a:solidFill>
              </a:rPr>
              <a:t>REQUIREMENT/S</a:t>
            </a:r>
          </a:p>
          <a:p>
            <a:pPr defTabSz="457200">
              <a:lnSpc>
                <a:spcPct val="150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defTabSz="4572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•</a:t>
            </a:r>
            <a:r>
              <a:rPr lang="en-US" sz="2000" dirty="0">
                <a:solidFill>
                  <a:prstClr val="black"/>
                </a:solidFill>
              </a:rPr>
              <a:t>	 </a:t>
            </a:r>
            <a:r>
              <a:rPr lang="en-US" sz="2800" dirty="0">
                <a:solidFill>
                  <a:prstClr val="black"/>
                </a:solidFill>
              </a:rPr>
              <a:t>Must be a Regular or Associate member of the coop.</a:t>
            </a:r>
          </a:p>
          <a:p>
            <a:pPr defTabSz="457200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84094"/>
            <a:ext cx="93457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u="sng" dirty="0">
                <a:solidFill>
                  <a:prstClr val="black"/>
                </a:solidFill>
              </a:rPr>
              <a:t>PURPOSE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•	To offer wealth and savings program for specific target market and </a:t>
            </a:r>
            <a:r>
              <a:rPr lang="en-US" sz="2400" dirty="0" smtClean="0">
                <a:solidFill>
                  <a:prstClr val="black"/>
                </a:solidFill>
              </a:rPr>
              <a:t>purpose.</a:t>
            </a:r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endParaRPr lang="en-US" sz="2400" dirty="0">
              <a:solidFill>
                <a:prstClr val="black"/>
              </a:solidFill>
            </a:endParaRPr>
          </a:p>
          <a:p>
            <a:pPr algn="just" defTabSz="457200"/>
            <a:r>
              <a:rPr lang="en-US" sz="2400" dirty="0">
                <a:solidFill>
                  <a:prstClr val="black"/>
                </a:solidFill>
              </a:rPr>
              <a:t>•	To put aside a large amount of funds for a specific future purpose and still earn a higher return.</a:t>
            </a:r>
          </a:p>
          <a:p>
            <a:pPr defTabSz="457200"/>
            <a:endParaRPr lang="en-US" sz="3200" b="1" u="sng" dirty="0">
              <a:solidFill>
                <a:prstClr val="black"/>
              </a:solidFill>
            </a:endParaRPr>
          </a:p>
          <a:p>
            <a:pPr defTabSz="457200"/>
            <a:r>
              <a:rPr lang="en-US" sz="3200" b="1" u="sng" dirty="0">
                <a:solidFill>
                  <a:prstClr val="black"/>
                </a:solidFill>
              </a:rPr>
              <a:t>TERM</a:t>
            </a:r>
          </a:p>
          <a:p>
            <a:pPr defTabSz="457200"/>
            <a:endParaRPr lang="en-US" sz="3200" b="1" u="sng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•	Minimum of 2 years depending on the purpose stipulated on the savings contract.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98" y="5248551"/>
            <a:ext cx="1536302" cy="1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365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Brush Script MT</vt:lpstr>
      <vt:lpstr>Corbel</vt:lpstr>
      <vt:lpstr>Wingdings</vt:lpstr>
      <vt:lpstr>Parallax</vt:lpstr>
      <vt:lpstr>Kababayan Savings   Program &amp; Investment  (KSP-i)</vt:lpstr>
      <vt:lpstr>PowerPoint Presentation</vt:lpstr>
      <vt:lpstr>PowerPoint Presentation</vt:lpstr>
      <vt:lpstr>Save PURPOSELY:</vt:lpstr>
      <vt:lpstr>PowerPoint Presentation</vt:lpstr>
      <vt:lpstr>PowerPoint Presentation</vt:lpstr>
      <vt:lpstr>Salient Features, Terms and Condition of the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KSP-I BANK ACCOUNT</vt:lpstr>
      <vt:lpstr>CONTACT INFORMATION</vt:lpstr>
      <vt:lpstr>When is the BEST time to SAVE?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Kababayan Savings   Program &amp; Investment  (KSP-i)</dc:title>
  <dc:creator>blanch</dc:creator>
  <cp:lastModifiedBy>blanch</cp:lastModifiedBy>
  <cp:revision>8</cp:revision>
  <dcterms:created xsi:type="dcterms:W3CDTF">2016-10-21T06:25:41Z</dcterms:created>
  <dcterms:modified xsi:type="dcterms:W3CDTF">2016-10-22T02:10:59Z</dcterms:modified>
</cp:coreProperties>
</file>